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6"/>
  </p:handoutMasterIdLst>
  <p:sldIdLst>
    <p:sldId id="256" r:id="rId2"/>
    <p:sldId id="264" r:id="rId3"/>
    <p:sldId id="259" r:id="rId4"/>
    <p:sldId id="260" r:id="rId5"/>
    <p:sldId id="261" r:id="rId6"/>
    <p:sldId id="262" r:id="rId7"/>
    <p:sldId id="273" r:id="rId8"/>
    <p:sldId id="263" r:id="rId9"/>
    <p:sldId id="257" r:id="rId10"/>
    <p:sldId id="274" r:id="rId11"/>
    <p:sldId id="275" r:id="rId12"/>
    <p:sldId id="276" r:id="rId13"/>
    <p:sldId id="277" r:id="rId14"/>
    <p:sldId id="278" r:id="rId15"/>
    <p:sldId id="279" r:id="rId16"/>
    <p:sldId id="267" r:id="rId17"/>
    <p:sldId id="281" r:id="rId18"/>
    <p:sldId id="268" r:id="rId19"/>
    <p:sldId id="269" r:id="rId20"/>
    <p:sldId id="280" r:id="rId21"/>
    <p:sldId id="271" r:id="rId22"/>
    <p:sldId id="272" r:id="rId23"/>
    <p:sldId id="265" r:id="rId24"/>
    <p:sldId id="282" r:id="rId25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ADF569-C721-452C-B1E1-C74424A9DC5E}" type="datetimeFigureOut">
              <a:rPr lang="en-US" smtClean="0"/>
              <a:pPr/>
              <a:t>7/23/2012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9D5FAE-4AAA-48D0-958B-079FA295B1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29EA3-F451-4ECA-8D43-F33C8C481058}" type="datetimeFigureOut">
              <a:rPr lang="en-US" smtClean="0"/>
              <a:pPr/>
              <a:t>7/23/2012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3A40-4F53-46B3-9C25-8B35AC7E93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29EA3-F451-4ECA-8D43-F33C8C481058}" type="datetimeFigureOut">
              <a:rPr lang="en-US" smtClean="0"/>
              <a:pPr/>
              <a:t>7/23/2012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3A40-4F53-46B3-9C25-8B35AC7E93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29EA3-F451-4ECA-8D43-F33C8C481058}" type="datetimeFigureOut">
              <a:rPr lang="en-US" smtClean="0"/>
              <a:pPr/>
              <a:t>7/23/2012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3A40-4F53-46B3-9C25-8B35AC7E93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29EA3-F451-4ECA-8D43-F33C8C481058}" type="datetimeFigureOut">
              <a:rPr lang="en-US" smtClean="0"/>
              <a:pPr/>
              <a:t>7/23/2012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3A40-4F53-46B3-9C25-8B35AC7E93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29EA3-F451-4ECA-8D43-F33C8C481058}" type="datetimeFigureOut">
              <a:rPr lang="en-US" smtClean="0"/>
              <a:pPr/>
              <a:t>7/23/2012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3A40-4F53-46B3-9C25-8B35AC7E93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29EA3-F451-4ECA-8D43-F33C8C481058}" type="datetimeFigureOut">
              <a:rPr lang="en-US" smtClean="0"/>
              <a:pPr/>
              <a:t>7/23/2012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3A40-4F53-46B3-9C25-8B35AC7E93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29EA3-F451-4ECA-8D43-F33C8C481058}" type="datetimeFigureOut">
              <a:rPr lang="en-US" smtClean="0"/>
              <a:pPr/>
              <a:t>7/23/2012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3A40-4F53-46B3-9C25-8B35AC7E93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29EA3-F451-4ECA-8D43-F33C8C481058}" type="datetimeFigureOut">
              <a:rPr lang="en-US" smtClean="0"/>
              <a:pPr/>
              <a:t>7/23/2012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3A40-4F53-46B3-9C25-8B35AC7E93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4C229EA3-F451-4ECA-8D43-F33C8C481058}" type="datetimeFigureOut">
              <a:rPr lang="en-US" smtClean="0"/>
              <a:pPr/>
              <a:t>7/23/2012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95CB3A40-4F53-46B3-9C25-8B35AC7E93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29EA3-F451-4ECA-8D43-F33C8C481058}" type="datetimeFigureOut">
              <a:rPr lang="en-US" smtClean="0"/>
              <a:pPr/>
              <a:t>7/23/2012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3A40-4F53-46B3-9C25-8B35AC7E93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29EA3-F451-4ECA-8D43-F33C8C481058}" type="datetimeFigureOut">
              <a:rPr lang="en-US" smtClean="0"/>
              <a:pPr/>
              <a:t>7/23/2012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3A40-4F53-46B3-9C25-8B35AC7E93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C229EA3-F451-4ECA-8D43-F33C8C481058}" type="datetimeFigureOut">
              <a:rPr lang="en-US" smtClean="0"/>
              <a:pPr/>
              <a:t>7/23/2012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95CB3A40-4F53-46B3-9C25-8B35AC7E93A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jpeg"/><Relationship Id="rId7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sed.com/image/9614b207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eg"/><Relationship Id="rId5" Type="http://schemas.openxmlformats.org/officeDocument/2006/relationships/hyperlink" Target="http://www.picsed.com/image/34e2da5d" TargetMode="Externa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www.picsed.com/image/7477b356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ebsqart.com/Art/Gallery/Stained-Glass/665558/650/650/Vibrant-Sampler-Stained-Glass-Windows-Panels-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143000"/>
            <a:ext cx="9144000" cy="573206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8305800" cy="1470025"/>
          </a:xfrm>
        </p:spPr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“</a:t>
            </a:r>
            <a:r>
              <a:rPr lang="en-US" dirty="0" err="1" smtClean="0">
                <a:solidFill>
                  <a:schemeClr val="accent1"/>
                </a:solidFill>
              </a:rPr>
              <a:t>Britto</a:t>
            </a:r>
            <a:r>
              <a:rPr lang="en-US" dirty="0" smtClean="0">
                <a:solidFill>
                  <a:schemeClr val="accent1"/>
                </a:solidFill>
              </a:rPr>
              <a:t>” Stained </a:t>
            </a:r>
            <a:r>
              <a:rPr lang="en-US" dirty="0" smtClean="0">
                <a:solidFill>
                  <a:schemeClr val="accent1"/>
                </a:solidFill>
              </a:rPr>
              <a:t>Glass Windows</a:t>
            </a:r>
            <a:endParaRPr lang="en-US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447800"/>
            <a:ext cx="8229600" cy="345916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Look for 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Similarities</a:t>
            </a:r>
            <a:r>
              <a:rPr lang="en-US" dirty="0" smtClean="0">
                <a:solidFill>
                  <a:schemeClr val="tx1"/>
                </a:solidFill>
              </a:rPr>
              <a:t> and 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Differences</a:t>
            </a:r>
            <a:r>
              <a:rPr lang="en-US" dirty="0" smtClean="0">
                <a:solidFill>
                  <a:schemeClr val="tx1"/>
                </a:solidFill>
              </a:rPr>
              <a:t> in the upcoming slides….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http://www.distantsunartwork.com/Stained_Glass/stained.glass.birds.of.paradise.flowers.abstract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38200" y="-22292"/>
            <a:ext cx="7391400" cy="68802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http://www.stainedinglass.co.uk/images/pic11001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914400"/>
            <a:ext cx="5343525" cy="4829176"/>
          </a:xfrm>
          <a:prstGeom prst="rect">
            <a:avLst/>
          </a:prstGeom>
          <a:noFill/>
        </p:spPr>
      </p:pic>
      <p:pic>
        <p:nvPicPr>
          <p:cNvPr id="9220" name="Picture 4" descr="http://www.freefoto.com/images/05/14/05_14_53---Stained-Glass-Window_web.jpg?&amp;k=Stained+Glass+Window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34000" y="609600"/>
            <a:ext cx="3733800" cy="5612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 descr="http://www.artsgraphique.com/window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3238500" cy="3238501"/>
          </a:xfrm>
          <a:prstGeom prst="rect">
            <a:avLst/>
          </a:prstGeom>
          <a:noFill/>
        </p:spPr>
      </p:pic>
      <p:pic>
        <p:nvPicPr>
          <p:cNvPr id="8196" name="Picture 4" descr="http://www.stainedglassandmore.com/images/BoldandContemporary/Jack/101_130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181600" y="3365714"/>
            <a:ext cx="3962400" cy="3492285"/>
          </a:xfrm>
          <a:prstGeom prst="rect">
            <a:avLst/>
          </a:prstGeom>
          <a:noFill/>
        </p:spPr>
      </p:pic>
      <p:pic>
        <p:nvPicPr>
          <p:cNvPr id="8198" name="Picture 6" descr="http://www.triniautosearch.com/wordpress/wp-content/uploads/2010/11/michlin-window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00200" y="3314700"/>
            <a:ext cx="2657475" cy="3543300"/>
          </a:xfrm>
          <a:prstGeom prst="rect">
            <a:avLst/>
          </a:prstGeom>
          <a:noFill/>
        </p:spPr>
      </p:pic>
      <p:pic>
        <p:nvPicPr>
          <p:cNvPr id="8202" name="Picture 10" descr="http://www.aeropause.com/archives/mc-stained%20glass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095750" y="0"/>
            <a:ext cx="2457450" cy="327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http://stainedglasswindowfilmfx.com/wp-content/uploads/2009/08/StainedGlassSpiral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16200000">
            <a:off x="1143001" y="-1142999"/>
            <a:ext cx="6858000" cy="9143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artsgraphique.com/window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2196" y="0"/>
            <a:ext cx="3352798" cy="3352800"/>
          </a:xfrm>
          <a:prstGeom prst="rect">
            <a:avLst/>
          </a:prstGeom>
          <a:noFill/>
        </p:spPr>
      </p:pic>
      <p:pic>
        <p:nvPicPr>
          <p:cNvPr id="7" name="Picture 6" descr="http://www.triniautosearch.com/wordpress/wp-content/uploads/2010/11/michlin-window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733800" y="3657601"/>
            <a:ext cx="2400300" cy="3200400"/>
          </a:xfrm>
          <a:prstGeom prst="rect">
            <a:avLst/>
          </a:prstGeom>
          <a:noFill/>
        </p:spPr>
      </p:pic>
      <p:pic>
        <p:nvPicPr>
          <p:cNvPr id="8" name="Picture 10" descr="http://www.aeropause.com/archives/mc-stained%20glass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352800" y="25400"/>
            <a:ext cx="2778736" cy="3704981"/>
          </a:xfrm>
          <a:prstGeom prst="rect">
            <a:avLst/>
          </a:prstGeom>
          <a:noFill/>
        </p:spPr>
      </p:pic>
      <p:pic>
        <p:nvPicPr>
          <p:cNvPr id="10" name="Picture 4" descr="http://www.freefoto.com/images/05/14/05_14_53---Stained-Glass-Window_web.jpg?&amp;k=Stained+Glass+Window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102299" y="1"/>
            <a:ext cx="3041702" cy="4572000"/>
          </a:xfrm>
          <a:prstGeom prst="rect">
            <a:avLst/>
          </a:prstGeom>
          <a:noFill/>
        </p:spPr>
      </p:pic>
      <p:pic>
        <p:nvPicPr>
          <p:cNvPr id="6" name="Picture 4" descr="http://www.stainedglassandmore.com/images/BoldandContemporary/Jack/101_1302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096000" y="4171627"/>
            <a:ext cx="3048000" cy="2686373"/>
          </a:xfrm>
          <a:prstGeom prst="rect">
            <a:avLst/>
          </a:prstGeom>
          <a:noFill/>
        </p:spPr>
      </p:pic>
      <p:pic>
        <p:nvPicPr>
          <p:cNvPr id="11" name="Picture 2" descr="http://www.distantsunartwork.com/Stained_Glass/stained.glass.birds.of.paradise.flowers.abstract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0" y="3382388"/>
            <a:ext cx="3733800" cy="3475612"/>
          </a:xfrm>
          <a:prstGeom prst="rect">
            <a:avLst/>
          </a:prstGeom>
          <a:noFill/>
        </p:spPr>
      </p:pic>
      <p:sp>
        <p:nvSpPr>
          <p:cNvPr id="12" name="Rounded Rectangle 11"/>
          <p:cNvSpPr/>
          <p:nvPr/>
        </p:nvSpPr>
        <p:spPr>
          <a:xfrm>
            <a:off x="2362200" y="5791200"/>
            <a:ext cx="5029200" cy="10668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TextBox 12"/>
          <p:cNvSpPr txBox="1"/>
          <p:nvPr/>
        </p:nvSpPr>
        <p:spPr>
          <a:xfrm>
            <a:off x="2514600" y="5867400"/>
            <a:ext cx="495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List  the similarities </a:t>
            </a:r>
            <a:b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and differences</a:t>
            </a:r>
            <a:endParaRPr lang="en-CA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4" name="Picture 13" descr="Sketchbook Clip Art.bmp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5943600" y="5867399"/>
            <a:ext cx="1380067" cy="91327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What are some </a:t>
            </a:r>
            <a:br>
              <a:rPr lang="en-US" dirty="0" smtClean="0"/>
            </a:b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Characteristics?</a:t>
            </a:r>
            <a:endParaRPr 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 descr="Sketchbook Clip Art.bmp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7543800" y="1752600"/>
            <a:ext cx="1295400" cy="8572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Stained Glass Window?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Coloured</a:t>
            </a:r>
            <a:r>
              <a:rPr lang="en-US" dirty="0" smtClean="0"/>
              <a:t> glass is crafted into </a:t>
            </a:r>
            <a:r>
              <a:rPr lang="en-US" i="1" dirty="0" smtClean="0"/>
              <a:t>stained glass windows</a:t>
            </a:r>
            <a:r>
              <a:rPr lang="en-US" dirty="0" smtClean="0"/>
              <a:t> by arranging small pieces of glass to form patterns or pictures.</a:t>
            </a:r>
            <a:endParaRPr lang="en-US" dirty="0"/>
          </a:p>
        </p:txBody>
      </p:sp>
      <p:pic>
        <p:nvPicPr>
          <p:cNvPr id="4098" name="Picture 2" descr="http://www.williamsstainedglass.com/images/home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562600" y="2971800"/>
            <a:ext cx="2514600" cy="350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Romero </a:t>
            </a:r>
            <a:r>
              <a:rPr lang="en-US" dirty="0" err="1" smtClean="0"/>
              <a:t>Britto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1636 – present</a:t>
            </a:r>
          </a:p>
          <a:p>
            <a:r>
              <a:rPr lang="en-US" dirty="0" smtClean="0"/>
              <a:t>Brazil </a:t>
            </a:r>
            <a:endParaRPr lang="en-CA" dirty="0"/>
          </a:p>
        </p:txBody>
      </p:sp>
      <p:pic>
        <p:nvPicPr>
          <p:cNvPr id="13314" name="Picture 2" descr="http://designyoutrust.com/wp-content/uploads/2011/01/rb1d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810000" y="2743200"/>
            <a:ext cx="5290232" cy="4038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Britto</a:t>
            </a:r>
            <a:r>
              <a:rPr lang="en-US" dirty="0" smtClean="0"/>
              <a:t> uses the black lines just like stained glass.</a:t>
            </a:r>
            <a:endParaRPr lang="en-CA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31750" name="Picture 6" descr="http://romerobrittoart.com/price%20includes%20frame/images/romero-britto-best-friend%202ft%20x2ft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81000" y="2286000"/>
            <a:ext cx="3590925" cy="4286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18872"/>
            <a:ext cx="8610600" cy="3462528"/>
          </a:xfrm>
        </p:spPr>
        <p:txBody>
          <a:bodyPr anchor="t">
            <a:normAutofit/>
          </a:bodyPr>
          <a:lstStyle/>
          <a:p>
            <a:pPr algn="r"/>
            <a:r>
              <a:rPr lang="en-US" dirty="0" smtClean="0"/>
              <a:t>Sometimes the subject is in tact, other times it is broken up by some of the background lines. </a:t>
            </a:r>
            <a:endParaRPr lang="en-CA" dirty="0"/>
          </a:p>
        </p:txBody>
      </p:sp>
      <p:pic>
        <p:nvPicPr>
          <p:cNvPr id="32770" name="Picture 2" descr="http://www.hispanicallyspeakingnews.com/uploads/images/article-images/Romero_Britto_Prince_Frog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85800" y="2438400"/>
            <a:ext cx="3124200" cy="4165600"/>
          </a:xfrm>
          <a:prstGeom prst="rect">
            <a:avLst/>
          </a:prstGeom>
          <a:noFill/>
        </p:spPr>
      </p:pic>
      <p:sp>
        <p:nvSpPr>
          <p:cNvPr id="5" name="Right Arrow 4"/>
          <p:cNvSpPr/>
          <p:nvPr/>
        </p:nvSpPr>
        <p:spPr>
          <a:xfrm>
            <a:off x="0" y="3733800"/>
            <a:ext cx="14478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ight Arrow 5"/>
          <p:cNvSpPr/>
          <p:nvPr/>
        </p:nvSpPr>
        <p:spPr>
          <a:xfrm>
            <a:off x="0" y="2819400"/>
            <a:ext cx="14478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7" name="Picture 4" descr="http://www.hellyeahmag.com/blog/wp-content/uploads/2010/06/romero-britto-britto-mickey-mouse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181600" y="2362200"/>
            <a:ext cx="3457575" cy="4286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013192" cy="3005328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His work features</a:t>
            </a:r>
            <a:br>
              <a:rPr lang="en-US" dirty="0" smtClean="0"/>
            </a:br>
            <a:r>
              <a:rPr lang="en-US" dirty="0" smtClean="0"/>
              <a:t>bright Primary and </a:t>
            </a:r>
            <a:br>
              <a:rPr lang="en-US" dirty="0" smtClean="0"/>
            </a:br>
            <a:r>
              <a:rPr lang="en-US" dirty="0" smtClean="0"/>
              <a:t>Secondary </a:t>
            </a:r>
            <a:r>
              <a:rPr lang="en-US" dirty="0" err="1" smtClean="0"/>
              <a:t>Colours</a:t>
            </a:r>
            <a:endParaRPr lang="en-CA" dirty="0"/>
          </a:p>
        </p:txBody>
      </p:sp>
      <p:pic>
        <p:nvPicPr>
          <p:cNvPr id="33796" name="Picture 4" descr="http://parkwestgallery.files.wordpress.com/2009/04/01558671.jpg?w=50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334000" y="228600"/>
            <a:ext cx="3590925" cy="2667000"/>
          </a:xfrm>
          <a:prstGeom prst="rect">
            <a:avLst/>
          </a:prstGeom>
          <a:noFill/>
        </p:spPr>
      </p:pic>
      <p:pic>
        <p:nvPicPr>
          <p:cNvPr id="33798" name="Picture 6" descr="romero britto paintings">
            <a:hlinkClick r:id="rId3" tooltip="romero britto paintings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28600" y="2743200"/>
            <a:ext cx="4343400" cy="3903564"/>
          </a:xfrm>
          <a:prstGeom prst="rect">
            <a:avLst/>
          </a:prstGeom>
          <a:noFill/>
        </p:spPr>
      </p:pic>
      <p:pic>
        <p:nvPicPr>
          <p:cNvPr id="33800" name="Picture 8" descr="romero britto paintings">
            <a:hlinkClick r:id="rId5" tooltip="romero britto paintings"/>
          </p:cNvPr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334000" y="3124200"/>
            <a:ext cx="3514725" cy="3514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Picture 10" descr="romero britto paintings">
            <a:hlinkClick r:id="rId2" tooltip="romero britto paintings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343400" y="762000"/>
            <a:ext cx="4419600" cy="5568698"/>
          </a:xfrm>
          <a:prstGeom prst="rect">
            <a:avLst/>
          </a:prstGeom>
          <a:noFill/>
        </p:spPr>
      </p:pic>
      <p:pic>
        <p:nvPicPr>
          <p:cNvPr id="35842" name="Picture 2" descr="romero, wallpapers, modern, britto, art, wallpaper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64070" y="838200"/>
            <a:ext cx="3522130" cy="1981200"/>
          </a:xfrm>
          <a:prstGeom prst="rect">
            <a:avLst/>
          </a:prstGeom>
          <a:noFill/>
        </p:spPr>
      </p:pic>
      <p:pic>
        <p:nvPicPr>
          <p:cNvPr id="35844" name="Picture 4" descr="http://www.artbrokerage.com/artthumb/britto_36069_2/850x600/Romero_Britto_Lewis_Hamilton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371600" y="3276600"/>
            <a:ext cx="2438400" cy="30403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Picture 8" descr="http://www.arts-wallpapers.com/modern-art-wallpapers/romero-britto/02/Romero-Britto1024768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85800" y="381000"/>
            <a:ext cx="7924800" cy="5943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Think about some themes/images you may like to use for your main image. </a:t>
            </a:r>
          </a:p>
          <a:p>
            <a:r>
              <a:rPr lang="en-US" dirty="0" smtClean="0"/>
              <a:t>If </a:t>
            </a:r>
            <a:r>
              <a:rPr lang="en-US" dirty="0" smtClean="0"/>
              <a:t>you are having trouble thinking of an image – try thinking of a general category first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eg</a:t>
            </a:r>
            <a:r>
              <a:rPr lang="en-US" dirty="0" smtClean="0"/>
              <a:t> Nature, Video Games or Pop Culture). </a:t>
            </a:r>
          </a:p>
          <a:p>
            <a:endParaRPr lang="en-US" dirty="0"/>
          </a:p>
        </p:txBody>
      </p:sp>
      <p:pic>
        <p:nvPicPr>
          <p:cNvPr id="4" name="Picture 2" descr="http://britto.art-one-gallery.com/images/Deeply-In-Love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638800" y="4294593"/>
            <a:ext cx="3352800" cy="256340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14600" y="533400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In this work the main images are fish.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Images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Notice that </a:t>
            </a:r>
            <a:r>
              <a:rPr lang="en-US" dirty="0" err="1" smtClean="0"/>
              <a:t>Britto’s</a:t>
            </a:r>
            <a:r>
              <a:rPr lang="en-US" dirty="0" smtClean="0"/>
              <a:t> images are </a:t>
            </a:r>
            <a:r>
              <a:rPr lang="en-US" dirty="0" err="1" smtClean="0"/>
              <a:t>styalized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What does that mean?</a:t>
            </a:r>
            <a:endParaRPr lang="en-CA" dirty="0"/>
          </a:p>
        </p:txBody>
      </p:sp>
      <p:pic>
        <p:nvPicPr>
          <p:cNvPr id="37890" name="Picture 2" descr="https://encrypted-tbn3.google.com/images?q=tbn:ANd9GcRXHrLR4q_c8y9VDPjY13PwYD6RRh7HQeDSFHuht6bFFuJ5MNu1f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419600" y="3352800"/>
            <a:ext cx="2667000" cy="26670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Practice drawing your main image. </a:t>
            </a:r>
            <a:endParaRPr lang="en-US" dirty="0" smtClean="0"/>
          </a:p>
          <a:p>
            <a:r>
              <a:rPr lang="en-US" dirty="0" smtClean="0"/>
              <a:t>If </a:t>
            </a:r>
            <a:r>
              <a:rPr lang="en-US" dirty="0" smtClean="0"/>
              <a:t>you </a:t>
            </a:r>
            <a:r>
              <a:rPr lang="en-US" dirty="0" smtClean="0"/>
              <a:t>sketch something you really </a:t>
            </a:r>
            <a:r>
              <a:rPr lang="en-US" dirty="0" smtClean="0"/>
              <a:t>like we can trace it onto your good copy paper.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Divide up the background</a:t>
            </a:r>
            <a:r>
              <a:rPr lang="en-US" dirty="0" smtClean="0"/>
              <a:t>. Using cues from your main image for </a:t>
            </a:r>
            <a:br>
              <a:rPr lang="en-US" dirty="0" smtClean="0"/>
            </a:br>
            <a:r>
              <a:rPr lang="en-US" dirty="0" smtClean="0"/>
              <a:t>where to put lines. </a:t>
            </a:r>
          </a:p>
          <a:p>
            <a:r>
              <a:rPr lang="en-US" dirty="0" smtClean="0"/>
              <a:t>In this picture, </a:t>
            </a:r>
            <a:r>
              <a:rPr lang="en-US" dirty="0" err="1" smtClean="0"/>
              <a:t>Britto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used the pleats in the</a:t>
            </a:r>
            <a:br>
              <a:rPr lang="en-US" dirty="0" smtClean="0"/>
            </a:br>
            <a:r>
              <a:rPr lang="en-US" dirty="0" smtClean="0"/>
              <a:t>dress </a:t>
            </a:r>
            <a:r>
              <a:rPr lang="en-US" dirty="0" smtClean="0"/>
              <a:t> as one of his </a:t>
            </a:r>
            <a:br>
              <a:rPr lang="en-US" dirty="0" smtClean="0"/>
            </a:br>
            <a:r>
              <a:rPr lang="en-US" dirty="0" smtClean="0"/>
              <a:t>lines. </a:t>
            </a:r>
          </a:p>
          <a:p>
            <a:pPr lvl="1"/>
            <a:r>
              <a:rPr lang="en-US" dirty="0" smtClean="0"/>
              <a:t>Where else did he do </a:t>
            </a:r>
            <a:br>
              <a:rPr lang="en-US" dirty="0" smtClean="0"/>
            </a:br>
            <a:r>
              <a:rPr lang="en-US" dirty="0" smtClean="0"/>
              <a:t>this?</a:t>
            </a:r>
            <a:endParaRPr lang="en-US" dirty="0"/>
          </a:p>
        </p:txBody>
      </p:sp>
      <p:pic>
        <p:nvPicPr>
          <p:cNvPr id="20482" name="Picture 2" descr="https://encrypted-tbn3.google.com/images?q=tbn:ANd9GcRwhZ2RgIXjUNEjk5piNv6y2QGYZm4RNncaOhCyIfTh0vaCPg3kgQ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572000" y="2590800"/>
            <a:ext cx="4259430" cy="3581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Chose </a:t>
            </a:r>
            <a:r>
              <a:rPr lang="en-US" dirty="0" err="1" smtClean="0"/>
              <a:t>colours</a:t>
            </a:r>
            <a:r>
              <a:rPr lang="en-US" dirty="0" smtClean="0"/>
              <a:t> that really pop! </a:t>
            </a:r>
          </a:p>
          <a:p>
            <a:pPr lvl="1"/>
            <a:r>
              <a:rPr lang="en-US" dirty="0" smtClean="0"/>
              <a:t>Primary and secondary </a:t>
            </a:r>
            <a:r>
              <a:rPr lang="en-US" dirty="0" err="1" smtClean="0"/>
              <a:t>colours</a:t>
            </a:r>
            <a:r>
              <a:rPr lang="en-US" dirty="0" smtClean="0"/>
              <a:t>. </a:t>
            </a:r>
            <a:endParaRPr lang="en-CA" dirty="0"/>
          </a:p>
        </p:txBody>
      </p:sp>
      <p:pic>
        <p:nvPicPr>
          <p:cNvPr id="36866" name="Picture 2" descr="https://encrypted-tbn3.google.com/images?q=tbn:ANd9GcR3_f22q6fzWllIY25GeHrwPZynvczaidXPr02sYtNQaYTUhG1SHA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29200" y="3140807"/>
            <a:ext cx="3371850" cy="30980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Outline in black and let dry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dry, paint with oil – let dry for 3 days.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Objectives: Students will…</a:t>
            </a:r>
          </a:p>
          <a:p>
            <a:r>
              <a:rPr lang="en-US" dirty="0" smtClean="0"/>
              <a:t>create artworks, integrating themes found through direct observation, personal experience, and imagination 	</a:t>
            </a:r>
          </a:p>
          <a:p>
            <a:r>
              <a:rPr lang="en-US" dirty="0" smtClean="0"/>
              <a:t>analyze </a:t>
            </a:r>
            <a:r>
              <a:rPr lang="en-US" dirty="0" smtClean="0"/>
              <a:t>and use a variety of image development techniques (e.g. distortion, metamorphosis, fragmentation) 	</a:t>
            </a:r>
          </a:p>
          <a:p>
            <a:r>
              <a:rPr lang="en-US" dirty="0" smtClean="0"/>
              <a:t>draw upon other arts disciplines as a resource in the creation of their own art works 	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s://encrypted-tbn2.google.com/images?q=tbn:ANd9GcTk7eesaDUfCxCwCBRxnb_1ahNbjBEAwUAc7s2ZCONfx2odFwwe9A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345508" y="3733800"/>
            <a:ext cx="4798492" cy="3124200"/>
          </a:xfrm>
          <a:prstGeom prst="rect">
            <a:avLst/>
          </a:prstGeom>
          <a:noFill/>
        </p:spPr>
      </p:pic>
      <p:pic>
        <p:nvPicPr>
          <p:cNvPr id="38916" name="Picture 4" descr="https://encrypted-tbn0.google.com/images?q=tbn:ANd9GcRm6AA_qXzbKty6bbpnqAKuL940bzgq5MKFo9gB8oe-VazvoaR4ow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3352800" cy="3367768"/>
          </a:xfrm>
          <a:prstGeom prst="rect">
            <a:avLst/>
          </a:prstGeom>
          <a:noFill/>
        </p:spPr>
      </p:pic>
      <p:pic>
        <p:nvPicPr>
          <p:cNvPr id="38918" name="Picture 6" descr="https://encrypted-tbn0.google.com/images?q=tbn:ANd9GcRmzldLR2BZ-PL8zwOjcX-ZeKGCYrSL1SIjfM7yMi05vTz8hjCi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3399000"/>
            <a:ext cx="3352800" cy="3458999"/>
          </a:xfrm>
          <a:prstGeom prst="rect">
            <a:avLst/>
          </a:prstGeom>
          <a:noFill/>
        </p:spPr>
      </p:pic>
      <p:pic>
        <p:nvPicPr>
          <p:cNvPr id="38920" name="Picture 8" descr="https://encrypted-tbn3.google.com/images?q=tbn:ANd9GcTieQ0H3eNIniJ-dnixQs2hubt358EvIfm3oRl4aT59PZJYPcMQ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715000" y="0"/>
            <a:ext cx="3429000" cy="371475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581400" y="1066800"/>
            <a:ext cx="1981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Britto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Items</a:t>
            </a:r>
            <a:endParaRPr lang="en-CA" sz="48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5886</TotalTime>
  <Words>243</Words>
  <Application>Microsoft Office PowerPoint</Application>
  <PresentationFormat>On-screen Show (4:3)</PresentationFormat>
  <Paragraphs>39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Module</vt:lpstr>
      <vt:lpstr>“Britto” Stained Glass Windows</vt:lpstr>
      <vt:lpstr>Look for Similarities and Differences in the upcoming slides….</vt:lpstr>
      <vt:lpstr>Slide 3</vt:lpstr>
      <vt:lpstr>Slide 4</vt:lpstr>
      <vt:lpstr>Slide 5</vt:lpstr>
      <vt:lpstr>Slide 6</vt:lpstr>
      <vt:lpstr>Slide 7</vt:lpstr>
      <vt:lpstr>What are some  Common Characteristics?</vt:lpstr>
      <vt:lpstr>What is a Stained Glass Window?</vt:lpstr>
      <vt:lpstr>Romero Britto</vt:lpstr>
      <vt:lpstr>Britto uses the black lines just like stained glass.</vt:lpstr>
      <vt:lpstr>Sometimes the subject is in tact, other times it is broken up by some of the background lines. </vt:lpstr>
      <vt:lpstr>His work features bright Primary and  Secondary Colours</vt:lpstr>
      <vt:lpstr>Slide 14</vt:lpstr>
      <vt:lpstr>Slide 15</vt:lpstr>
      <vt:lpstr>Step 1</vt:lpstr>
      <vt:lpstr>Images </vt:lpstr>
      <vt:lpstr>Step 2</vt:lpstr>
      <vt:lpstr>Step 3</vt:lpstr>
      <vt:lpstr>Step 4</vt:lpstr>
      <vt:lpstr>Step 5</vt:lpstr>
      <vt:lpstr>Step 6</vt:lpstr>
      <vt:lpstr>Assignment details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Stained Glass Windows</dc:title>
  <dc:creator>jenniferj.cook</dc:creator>
  <cp:lastModifiedBy>jenniferj.cook</cp:lastModifiedBy>
  <cp:revision>32</cp:revision>
  <dcterms:created xsi:type="dcterms:W3CDTF">2010-11-25T22:03:40Z</dcterms:created>
  <dcterms:modified xsi:type="dcterms:W3CDTF">2012-07-23T15:39:57Z</dcterms:modified>
</cp:coreProperties>
</file>